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17" r:id="rId7"/>
    <p:sldId id="316" r:id="rId8"/>
    <p:sldId id="298" r:id="rId9"/>
    <p:sldId id="318" r:id="rId10"/>
    <p:sldId id="263" r:id="rId11"/>
    <p:sldId id="262" r:id="rId12"/>
    <p:sldId id="264" r:id="rId13"/>
    <p:sldId id="267" r:id="rId14"/>
    <p:sldId id="268" r:id="rId15"/>
    <p:sldId id="269" r:id="rId16"/>
    <p:sldId id="270" r:id="rId17"/>
    <p:sldId id="271" r:id="rId18"/>
    <p:sldId id="275" r:id="rId19"/>
    <p:sldId id="27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5" autoAdjust="0"/>
    <p:restoredTop sz="94652" autoAdjust="0"/>
  </p:normalViewPr>
  <p:slideViewPr>
    <p:cSldViewPr>
      <p:cViewPr>
        <p:scale>
          <a:sx n="44" d="100"/>
          <a:sy n="44" d="100"/>
        </p:scale>
        <p:origin x="-61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©Robert E. Tarjan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Search Tree:</a:t>
            </a:r>
            <a:br>
              <a:rPr lang="en-US" dirty="0" smtClean="0"/>
            </a:br>
            <a:r>
              <a:rPr lang="en-US" dirty="0" smtClean="0"/>
              <a:t>External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Actual items (keys plus data) are in external (previously </a:t>
            </a:r>
            <a:r>
              <a:rPr lang="en-US" i="1" dirty="0" smtClean="0"/>
              <a:t>null</a:t>
            </a:r>
            <a:r>
              <a:rPr lang="en-US" dirty="0" smtClean="0"/>
              <a:t>) nodes.</a:t>
            </a:r>
          </a:p>
          <a:p>
            <a:pPr>
              <a:buNone/>
            </a:pPr>
            <a:r>
              <a:rPr lang="en-US" dirty="0" smtClean="0"/>
              <a:t>Internal (previously </a:t>
            </a:r>
            <a:r>
              <a:rPr lang="en-US" i="1" dirty="0" smtClean="0"/>
              <a:t>non-null</a:t>
            </a:r>
            <a:r>
              <a:rPr lang="en-US" dirty="0" smtClean="0"/>
              <a:t>) nodes hold dummy items (keys only) to support search: on equality, branch left.</a:t>
            </a:r>
          </a:p>
          <a:p>
            <a:pPr>
              <a:buNone/>
            </a:pPr>
            <a:r>
              <a:rPr lang="en-US" dirty="0" smtClean="0"/>
              <a:t>All items are in symmetric order.</a:t>
            </a:r>
          </a:p>
          <a:p>
            <a:pPr>
              <a:buNone/>
            </a:pPr>
            <a:r>
              <a:rPr lang="en-US" dirty="0" smtClean="0"/>
              <a:t>All searches stop at an external node.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Twice as many nodes, but some simplifications, notably in deletion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" name="Oval 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3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1"/>
          </p:cNvCxnSpPr>
          <p:nvPr/>
        </p:nvCxnSpPr>
        <p:spPr>
          <a:xfrm rot="16200000" flipH="1">
            <a:off x="3960485" y="33508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7"/>
          </p:cNvCxnSpPr>
          <p:nvPr/>
        </p:nvCxnSpPr>
        <p:spPr>
          <a:xfrm rot="5400000">
            <a:off x="5941685" y="4189085"/>
            <a:ext cx="3848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828800" y="4572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95600" y="4572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86200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48200" y="4495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768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3657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86600" y="4648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674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9" idx="3"/>
            <a:endCxn id="17" idx="0"/>
          </p:cNvCxnSpPr>
          <p:nvPr/>
        </p:nvCxnSpPr>
        <p:spPr>
          <a:xfrm rot="5400000">
            <a:off x="2133601" y="4189085"/>
            <a:ext cx="3067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5"/>
            <a:endCxn id="19" idx="0"/>
          </p:cNvCxnSpPr>
          <p:nvPr/>
        </p:nvCxnSpPr>
        <p:spPr>
          <a:xfrm rot="16200000" flipH="1">
            <a:off x="2855585" y="43033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3"/>
            <a:endCxn id="20" idx="0"/>
          </p:cNvCxnSpPr>
          <p:nvPr/>
        </p:nvCxnSpPr>
        <p:spPr>
          <a:xfrm rot="5400000">
            <a:off x="4114801" y="41890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5"/>
            <a:endCxn id="21" idx="0"/>
          </p:cNvCxnSpPr>
          <p:nvPr/>
        </p:nvCxnSpPr>
        <p:spPr>
          <a:xfrm rot="16200000" flipH="1">
            <a:off x="4684385" y="43033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3"/>
            <a:endCxn id="23" idx="0"/>
          </p:cNvCxnSpPr>
          <p:nvPr/>
        </p:nvCxnSpPr>
        <p:spPr>
          <a:xfrm rot="5400000">
            <a:off x="5295901" y="3465185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7" idx="3"/>
            <a:endCxn id="22" idx="0"/>
          </p:cNvCxnSpPr>
          <p:nvPr/>
        </p:nvCxnSpPr>
        <p:spPr>
          <a:xfrm rot="5400000">
            <a:off x="5143501" y="4989185"/>
            <a:ext cx="3067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7" idx="5"/>
            <a:endCxn id="25" idx="0"/>
          </p:cNvCxnSpPr>
          <p:nvPr/>
        </p:nvCxnSpPr>
        <p:spPr>
          <a:xfrm rot="16200000" flipH="1">
            <a:off x="5827385" y="50653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5"/>
            <a:endCxn id="24" idx="0"/>
          </p:cNvCxnSpPr>
          <p:nvPr/>
        </p:nvCxnSpPr>
        <p:spPr>
          <a:xfrm rot="16200000" flipH="1">
            <a:off x="6856085" y="4189084"/>
            <a:ext cx="382915" cy="535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4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Search Tree</a:t>
            </a:r>
            <a:br>
              <a:rPr lang="en-US" dirty="0" smtClean="0"/>
            </a:br>
            <a:r>
              <a:rPr lang="en-US" dirty="0" smtClean="0"/>
              <a:t>External </a:t>
            </a:r>
            <a:r>
              <a:rPr lang="en-US" dirty="0"/>
              <a:t>r</a:t>
            </a:r>
            <a:r>
              <a:rPr lang="en-US" dirty="0" smtClean="0"/>
              <a:t>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(internal)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14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Search.  Replace null by node with item.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Insert R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3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1"/>
          </p:cNvCxnSpPr>
          <p:nvPr/>
        </p:nvCxnSpPr>
        <p:spPr>
          <a:xfrm rot="16200000" flipH="1">
            <a:off x="3960485" y="33508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7"/>
          </p:cNvCxnSpPr>
          <p:nvPr/>
        </p:nvCxnSpPr>
        <p:spPr>
          <a:xfrm rot="5400000">
            <a:off x="5941685" y="4189085"/>
            <a:ext cx="3848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096000" y="525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7" idx="5"/>
            <a:endCxn id="17" idx="1"/>
          </p:cNvCxnSpPr>
          <p:nvPr/>
        </p:nvCxnSpPr>
        <p:spPr>
          <a:xfrm rot="16200000" flipH="1">
            <a:off x="5865485" y="5027285"/>
            <a:ext cx="3086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3"/>
          </p:cNvCxnSpPr>
          <p:nvPr/>
        </p:nvCxnSpPr>
        <p:spPr>
          <a:xfrm rot="5400000">
            <a:off x="2133601" y="42652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5"/>
          </p:cNvCxnSpPr>
          <p:nvPr/>
        </p:nvCxnSpPr>
        <p:spPr>
          <a:xfrm rot="16200000" flipH="1">
            <a:off x="2855585" y="4303384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</p:cNvCxnSpPr>
          <p:nvPr/>
        </p:nvCxnSpPr>
        <p:spPr>
          <a:xfrm rot="5400000">
            <a:off x="4038601" y="41890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5"/>
          </p:cNvCxnSpPr>
          <p:nvPr/>
        </p:nvCxnSpPr>
        <p:spPr>
          <a:xfrm rot="16200000" flipH="1">
            <a:off x="4760585" y="4227184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3"/>
          </p:cNvCxnSpPr>
          <p:nvPr/>
        </p:nvCxnSpPr>
        <p:spPr>
          <a:xfrm rot="5400000">
            <a:off x="5143501" y="3388985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5"/>
          </p:cNvCxnSpPr>
          <p:nvPr/>
        </p:nvCxnSpPr>
        <p:spPr>
          <a:xfrm rot="16200000" flipH="1">
            <a:off x="6779885" y="4265284"/>
            <a:ext cx="4591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7" idx="3"/>
          </p:cNvCxnSpPr>
          <p:nvPr/>
        </p:nvCxnSpPr>
        <p:spPr>
          <a:xfrm rot="5400000">
            <a:off x="5105401" y="50272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7" idx="5"/>
          </p:cNvCxnSpPr>
          <p:nvPr/>
        </p:nvCxnSpPr>
        <p:spPr>
          <a:xfrm rot="16200000" flipH="1">
            <a:off x="6551285" y="5713084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3"/>
          </p:cNvCxnSpPr>
          <p:nvPr/>
        </p:nvCxnSpPr>
        <p:spPr>
          <a:xfrm rot="5400000">
            <a:off x="5791201" y="57130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Lazy</a:t>
            </a:r>
            <a:r>
              <a:rPr lang="en-US" dirty="0" smtClean="0"/>
              <a:t>: Find item.  </a:t>
            </a:r>
            <a:r>
              <a:rPr lang="en-US" dirty="0"/>
              <a:t>R</a:t>
            </a:r>
            <a:r>
              <a:rPr lang="en-US" dirty="0" smtClean="0"/>
              <a:t>emove its data but leave its node (with key) so search is still possible.</a:t>
            </a:r>
          </a:p>
          <a:p>
            <a:pPr>
              <a:buNone/>
            </a:pPr>
            <a:r>
              <a:rPr lang="en-US" b="1" dirty="0" smtClean="0"/>
              <a:t>Eager</a:t>
            </a:r>
            <a:r>
              <a:rPr lang="en-US" dirty="0" smtClean="0"/>
              <a:t>: Find item.  Remove node.  Repair tree.</a:t>
            </a:r>
          </a:p>
          <a:p>
            <a:pPr>
              <a:buNone/>
            </a:pPr>
            <a:r>
              <a:rPr lang="en-US" b="1" dirty="0" smtClean="0"/>
              <a:t>Internal representation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If leaf, delete node (replace by null).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If unary, replace by other child.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If binary?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37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Delete E</a:t>
            </a:r>
          </a:p>
          <a:p>
            <a:pPr>
              <a:buNone/>
            </a:pPr>
            <a:r>
              <a:rPr lang="en-US" dirty="0" smtClean="0"/>
              <a:t>Delete 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3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1"/>
          </p:cNvCxnSpPr>
          <p:nvPr/>
        </p:nvCxnSpPr>
        <p:spPr>
          <a:xfrm rot="16200000" flipH="1">
            <a:off x="3960485" y="33508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7"/>
          </p:cNvCxnSpPr>
          <p:nvPr/>
        </p:nvCxnSpPr>
        <p:spPr>
          <a:xfrm rot="5400000">
            <a:off x="5941685" y="4189085"/>
            <a:ext cx="384830" cy="53723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096000" y="525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5"/>
            <a:endCxn id="17" idx="1"/>
          </p:cNvCxnSpPr>
          <p:nvPr/>
        </p:nvCxnSpPr>
        <p:spPr>
          <a:xfrm rot="16200000" flipH="1">
            <a:off x="5865485" y="5027285"/>
            <a:ext cx="3086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3"/>
          </p:cNvCxnSpPr>
          <p:nvPr/>
        </p:nvCxnSpPr>
        <p:spPr>
          <a:xfrm rot="5400000">
            <a:off x="2171701" y="4227185"/>
            <a:ext cx="3067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5"/>
          </p:cNvCxnSpPr>
          <p:nvPr/>
        </p:nvCxnSpPr>
        <p:spPr>
          <a:xfrm rot="16200000" flipH="1">
            <a:off x="2893685" y="4265284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</p:cNvCxnSpPr>
          <p:nvPr/>
        </p:nvCxnSpPr>
        <p:spPr>
          <a:xfrm rot="5400000">
            <a:off x="4038601" y="41890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5"/>
          </p:cNvCxnSpPr>
          <p:nvPr/>
        </p:nvCxnSpPr>
        <p:spPr>
          <a:xfrm rot="16200000" flipH="1">
            <a:off x="4760585" y="4227184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</p:cNvCxnSpPr>
          <p:nvPr/>
        </p:nvCxnSpPr>
        <p:spPr>
          <a:xfrm rot="5400000">
            <a:off x="5143501" y="3388985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5"/>
          </p:cNvCxnSpPr>
          <p:nvPr/>
        </p:nvCxnSpPr>
        <p:spPr>
          <a:xfrm rot="16200000" flipH="1">
            <a:off x="6779885" y="4265284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</p:cNvCxnSpPr>
          <p:nvPr/>
        </p:nvCxnSpPr>
        <p:spPr>
          <a:xfrm rot="5400000">
            <a:off x="5105401" y="50272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3"/>
          </p:cNvCxnSpPr>
          <p:nvPr/>
        </p:nvCxnSpPr>
        <p:spPr>
          <a:xfrm rot="5400000">
            <a:off x="5829301" y="5674985"/>
            <a:ext cx="3067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7" idx="5"/>
          </p:cNvCxnSpPr>
          <p:nvPr/>
        </p:nvCxnSpPr>
        <p:spPr>
          <a:xfrm rot="16200000" flipH="1">
            <a:off x="6551285" y="5713084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0104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5"/>
            <a:endCxn id="17" idx="1"/>
          </p:cNvCxnSpPr>
          <p:nvPr/>
        </p:nvCxnSpPr>
        <p:spPr>
          <a:xfrm rot="16200000" flipH="1">
            <a:off x="6741785" y="4303385"/>
            <a:ext cx="3848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3"/>
          </p:cNvCxnSpPr>
          <p:nvPr/>
        </p:nvCxnSpPr>
        <p:spPr>
          <a:xfrm rot="5400000">
            <a:off x="2209801" y="42652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5"/>
          </p:cNvCxnSpPr>
          <p:nvPr/>
        </p:nvCxnSpPr>
        <p:spPr>
          <a:xfrm rot="16200000" flipH="1">
            <a:off x="2893685" y="4265284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5"/>
          </p:cNvCxnSpPr>
          <p:nvPr/>
        </p:nvCxnSpPr>
        <p:spPr>
          <a:xfrm rot="16200000" flipH="1">
            <a:off x="3960485" y="3350884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</p:cNvCxnSpPr>
          <p:nvPr/>
        </p:nvCxnSpPr>
        <p:spPr>
          <a:xfrm rot="5400000">
            <a:off x="5143501" y="3388985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3"/>
          </p:cNvCxnSpPr>
          <p:nvPr/>
        </p:nvCxnSpPr>
        <p:spPr>
          <a:xfrm rot="5400000">
            <a:off x="6096001" y="42652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3"/>
          </p:cNvCxnSpPr>
          <p:nvPr/>
        </p:nvCxnSpPr>
        <p:spPr>
          <a:xfrm rot="5400000">
            <a:off x="6781801" y="50272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5"/>
          </p:cNvCxnSpPr>
          <p:nvPr/>
        </p:nvCxnSpPr>
        <p:spPr>
          <a:xfrm rot="16200000" flipH="1">
            <a:off x="7427585" y="5065384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4114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If binary, swap with successor (or predecessor).  Now leaf or unary node; delete.  To find successor, follow left path from right child.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Delete M: </a:t>
            </a:r>
          </a:p>
          <a:p>
            <a:pPr>
              <a:buNone/>
            </a:pPr>
            <a:r>
              <a:rPr lang="en-US" dirty="0" smtClean="0"/>
              <a:t>  Swap with P;</a:t>
            </a:r>
          </a:p>
          <a:p>
            <a:pPr>
              <a:buNone/>
            </a:pPr>
            <a:r>
              <a:rPr lang="en-US" dirty="0" smtClean="0"/>
              <a:t>  delete.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4864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819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386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0"/>
          </p:cNvCxnSpPr>
          <p:nvPr/>
        </p:nvCxnSpPr>
        <p:spPr>
          <a:xfrm rot="5400000">
            <a:off x="3143251" y="3293735"/>
            <a:ext cx="382915" cy="497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941435" y="33699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7"/>
          </p:cNvCxnSpPr>
          <p:nvPr/>
        </p:nvCxnSpPr>
        <p:spPr>
          <a:xfrm rot="5400000">
            <a:off x="5979785" y="4227185"/>
            <a:ext cx="3848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800600" y="525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18" name="Straight Arrow Connector 17"/>
          <p:cNvCxnSpPr>
            <a:stCxn id="7" idx="3"/>
            <a:endCxn id="17" idx="7"/>
          </p:cNvCxnSpPr>
          <p:nvPr/>
        </p:nvCxnSpPr>
        <p:spPr>
          <a:xfrm rot="5400000">
            <a:off x="5255885" y="5027285"/>
            <a:ext cx="3086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6400" y="5943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17" idx="5"/>
            <a:endCxn id="23" idx="1"/>
          </p:cNvCxnSpPr>
          <p:nvPr/>
        </p:nvCxnSpPr>
        <p:spPr>
          <a:xfrm rot="16200000" flipH="1">
            <a:off x="5255885" y="5713085"/>
            <a:ext cx="3086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0866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30" name="Straight Arrow Connector 29"/>
          <p:cNvCxnSpPr>
            <a:stCxn id="6" idx="5"/>
            <a:endCxn id="28" idx="1"/>
          </p:cNvCxnSpPr>
          <p:nvPr/>
        </p:nvCxnSpPr>
        <p:spPr>
          <a:xfrm rot="16200000" flipH="1">
            <a:off x="6779885" y="42652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8768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37" name="Straight Arrow Connector 36"/>
          <p:cNvCxnSpPr>
            <a:stCxn id="5" idx="3"/>
            <a:endCxn id="35" idx="0"/>
          </p:cNvCxnSpPr>
          <p:nvPr/>
        </p:nvCxnSpPr>
        <p:spPr>
          <a:xfrm rot="5400000">
            <a:off x="5124451" y="33699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</p:cNvCxnSpPr>
          <p:nvPr/>
        </p:nvCxnSpPr>
        <p:spPr>
          <a:xfrm rot="5400000">
            <a:off x="2628901" y="43033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3162300" y="4305300"/>
            <a:ext cx="3810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</p:cNvCxnSpPr>
          <p:nvPr/>
        </p:nvCxnSpPr>
        <p:spPr>
          <a:xfrm rot="5400000">
            <a:off x="3848101" y="43033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0" idx="5"/>
          </p:cNvCxnSpPr>
          <p:nvPr/>
        </p:nvCxnSpPr>
        <p:spPr>
          <a:xfrm rot="16200000" flipH="1">
            <a:off x="4341485" y="4341484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5" idx="3"/>
          </p:cNvCxnSpPr>
          <p:nvPr/>
        </p:nvCxnSpPr>
        <p:spPr>
          <a:xfrm rot="5400000">
            <a:off x="4686301" y="43033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5" idx="5"/>
          </p:cNvCxnSpPr>
          <p:nvPr/>
        </p:nvCxnSpPr>
        <p:spPr>
          <a:xfrm rot="16200000" flipH="1">
            <a:off x="5217785" y="43033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7" idx="3"/>
          </p:cNvCxnSpPr>
          <p:nvPr/>
        </p:nvCxnSpPr>
        <p:spPr>
          <a:xfrm rot="5400000">
            <a:off x="4495801" y="57130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8" idx="3"/>
          </p:cNvCxnSpPr>
          <p:nvPr/>
        </p:nvCxnSpPr>
        <p:spPr>
          <a:xfrm rot="5400000">
            <a:off x="6819901" y="5065385"/>
            <a:ext cx="3829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5"/>
          </p:cNvCxnSpPr>
          <p:nvPr/>
        </p:nvCxnSpPr>
        <p:spPr>
          <a:xfrm rot="16200000" flipH="1">
            <a:off x="7503785" y="5065384"/>
            <a:ext cx="382915" cy="306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5626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819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386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3198485" y="34270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1"/>
          </p:cNvCxnSpPr>
          <p:nvPr/>
        </p:nvCxnSpPr>
        <p:spPr>
          <a:xfrm rot="16200000" flipH="1">
            <a:off x="3808085" y="3503285"/>
            <a:ext cx="461030" cy="156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7"/>
          </p:cNvCxnSpPr>
          <p:nvPr/>
        </p:nvCxnSpPr>
        <p:spPr>
          <a:xfrm rot="5400000">
            <a:off x="6017885" y="42652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876800" y="525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7"/>
          </p:cNvCxnSpPr>
          <p:nvPr/>
        </p:nvCxnSpPr>
        <p:spPr>
          <a:xfrm rot="5400000">
            <a:off x="5332085" y="5027285"/>
            <a:ext cx="3086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0866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2" name="Straight Arrow Connector 21"/>
          <p:cNvCxnSpPr>
            <a:stCxn id="6" idx="5"/>
            <a:endCxn id="21" idx="1"/>
          </p:cNvCxnSpPr>
          <p:nvPr/>
        </p:nvCxnSpPr>
        <p:spPr>
          <a:xfrm rot="16200000" flipH="1">
            <a:off x="6779885" y="42652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9530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24" name="Straight Arrow Connector 23"/>
          <p:cNvCxnSpPr>
            <a:stCxn id="5" idx="3"/>
            <a:endCxn id="23" idx="0"/>
          </p:cNvCxnSpPr>
          <p:nvPr/>
        </p:nvCxnSpPr>
        <p:spPr>
          <a:xfrm rot="5400000">
            <a:off x="5162551" y="3408035"/>
            <a:ext cx="382915" cy="268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</p:cNvCxnSpPr>
          <p:nvPr/>
        </p:nvCxnSpPr>
        <p:spPr>
          <a:xfrm rot="5400000">
            <a:off x="2590801" y="41890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5"/>
          </p:cNvCxnSpPr>
          <p:nvPr/>
        </p:nvCxnSpPr>
        <p:spPr>
          <a:xfrm rot="16200000" flipH="1">
            <a:off x="3198485" y="42652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3"/>
          </p:cNvCxnSpPr>
          <p:nvPr/>
        </p:nvCxnSpPr>
        <p:spPr>
          <a:xfrm rot="5400000">
            <a:off x="3810001" y="4265285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5"/>
          </p:cNvCxnSpPr>
          <p:nvPr/>
        </p:nvCxnSpPr>
        <p:spPr>
          <a:xfrm rot="16200000" flipH="1">
            <a:off x="4379585" y="43033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3" idx="3"/>
          </p:cNvCxnSpPr>
          <p:nvPr/>
        </p:nvCxnSpPr>
        <p:spPr>
          <a:xfrm rot="5400000">
            <a:off x="4762501" y="43033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7" idx="3"/>
          </p:cNvCxnSpPr>
          <p:nvPr/>
        </p:nvCxnSpPr>
        <p:spPr>
          <a:xfrm rot="5400000">
            <a:off x="4686301" y="5751185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7" idx="5"/>
          </p:cNvCxnSpPr>
          <p:nvPr/>
        </p:nvCxnSpPr>
        <p:spPr>
          <a:xfrm rot="16200000" flipH="1">
            <a:off x="5293985" y="57511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7" idx="5"/>
          </p:cNvCxnSpPr>
          <p:nvPr/>
        </p:nvCxnSpPr>
        <p:spPr>
          <a:xfrm rot="16200000" flipH="1">
            <a:off x="59416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1" idx="3"/>
          </p:cNvCxnSpPr>
          <p:nvPr/>
        </p:nvCxnSpPr>
        <p:spPr>
          <a:xfrm rot="5400000">
            <a:off x="6858001" y="5027285"/>
            <a:ext cx="3067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1" idx="5"/>
          </p:cNvCxnSpPr>
          <p:nvPr/>
        </p:nvCxnSpPr>
        <p:spPr>
          <a:xfrm rot="16200000" flipH="1">
            <a:off x="7503785" y="50653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3" idx="5"/>
          </p:cNvCxnSpPr>
          <p:nvPr/>
        </p:nvCxnSpPr>
        <p:spPr>
          <a:xfrm rot="16200000" flipH="1">
            <a:off x="5293985" y="43033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est </a:t>
            </a:r>
            <a:r>
              <a:rPr lang="en-US" dirty="0"/>
              <a:t>c</a:t>
            </a:r>
            <a:r>
              <a:rPr lang="en-US" dirty="0" smtClean="0"/>
              <a:t>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All leaves have depths within 1: depth </a:t>
            </a:r>
            <a:r>
              <a:rPr lang="en-US" dirty="0" smtClean="0">
                <a:sym typeface="Symbol"/>
              </a:rPr>
              <a:t>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>
                <a:sym typeface="Symbol"/>
              </a:rPr>
              <a:t></a:t>
            </a:r>
            <a:r>
              <a:rPr lang="en-US" dirty="0" smtClean="0"/>
              <a:t>.</a:t>
            </a:r>
            <a:r>
              <a:rPr lang="en-US" i="1" dirty="0" smtClean="0"/>
              <a:t>      </a:t>
            </a:r>
            <a:r>
              <a:rPr lang="en-US" dirty="0" smtClean="0"/>
              <a:t>(</a:t>
            </a:r>
            <a:r>
              <a:rPr lang="en-US" i="1" dirty="0" err="1" smtClean="0"/>
              <a:t>lg</a:t>
            </a:r>
            <a:r>
              <a:rPr lang="en-US" dirty="0" smtClean="0"/>
              <a:t>: base-two logarithm)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 smtClean="0"/>
              <a:t>Can achieve if tree is static (insertion order chosen by implementation, no deletions)</a:t>
            </a:r>
          </a:p>
        </p:txBody>
      </p:sp>
      <p:sp>
        <p:nvSpPr>
          <p:cNvPr id="4" name="Oval 3"/>
          <p:cNvSpPr/>
          <p:nvPr/>
        </p:nvSpPr>
        <p:spPr>
          <a:xfrm>
            <a:off x="3429000" y="3276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05400" y="3657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19400" y="3657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576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672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8768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4102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436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480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4770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4600" y="4114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962400" y="3657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248400" y="3657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38800" y="3200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572000" y="2667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743200" y="4648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572000" y="4648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562600" y="4648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81800" y="4648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4" idx="2"/>
            <a:endCxn id="6" idx="7"/>
          </p:cNvCxnSpPr>
          <p:nvPr/>
        </p:nvCxnSpPr>
        <p:spPr>
          <a:xfrm rot="10800000" flipV="1">
            <a:off x="3079564" y="3428999"/>
            <a:ext cx="3494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5"/>
            <a:endCxn id="12" idx="0"/>
          </p:cNvCxnSpPr>
          <p:nvPr/>
        </p:nvCxnSpPr>
        <p:spPr>
          <a:xfrm rot="16200000" flipH="1">
            <a:off x="3041463" y="39558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6" idx="3"/>
            <a:endCxn id="14" idx="0"/>
          </p:cNvCxnSpPr>
          <p:nvPr/>
        </p:nvCxnSpPr>
        <p:spPr>
          <a:xfrm rot="5400000">
            <a:off x="2667001" y="39177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2"/>
            <a:endCxn id="4" idx="7"/>
          </p:cNvCxnSpPr>
          <p:nvPr/>
        </p:nvCxnSpPr>
        <p:spPr>
          <a:xfrm rot="10800000" flipV="1">
            <a:off x="3689164" y="2819399"/>
            <a:ext cx="882837" cy="501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8" idx="6"/>
            <a:endCxn id="17" idx="1"/>
          </p:cNvCxnSpPr>
          <p:nvPr/>
        </p:nvCxnSpPr>
        <p:spPr>
          <a:xfrm>
            <a:off x="4876800" y="2819400"/>
            <a:ext cx="806637" cy="425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7" idx="6"/>
            <a:endCxn id="16" idx="1"/>
          </p:cNvCxnSpPr>
          <p:nvPr/>
        </p:nvCxnSpPr>
        <p:spPr>
          <a:xfrm>
            <a:off x="5943600" y="3352800"/>
            <a:ext cx="349437" cy="349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7" idx="3"/>
            <a:endCxn id="5" idx="7"/>
          </p:cNvCxnSpPr>
          <p:nvPr/>
        </p:nvCxnSpPr>
        <p:spPr>
          <a:xfrm rot="5400000">
            <a:off x="5403663" y="3422463"/>
            <a:ext cx="2416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5"/>
            <a:endCxn id="15" idx="1"/>
          </p:cNvCxnSpPr>
          <p:nvPr/>
        </p:nvCxnSpPr>
        <p:spPr>
          <a:xfrm rot="16200000" flipH="1">
            <a:off x="3765363" y="3460563"/>
            <a:ext cx="1654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  <a:endCxn id="7" idx="0"/>
          </p:cNvCxnSpPr>
          <p:nvPr/>
        </p:nvCxnSpPr>
        <p:spPr>
          <a:xfrm rot="5400000">
            <a:off x="3810001" y="39177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5" idx="5"/>
            <a:endCxn id="8" idx="0"/>
          </p:cNvCxnSpPr>
          <p:nvPr/>
        </p:nvCxnSpPr>
        <p:spPr>
          <a:xfrm rot="16200000" flipH="1">
            <a:off x="4222563" y="3917762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" idx="3"/>
            <a:endCxn id="9" idx="0"/>
          </p:cNvCxnSpPr>
          <p:nvPr/>
        </p:nvCxnSpPr>
        <p:spPr>
          <a:xfrm rot="5400000">
            <a:off x="4991101" y="39558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" idx="5"/>
            <a:endCxn id="10" idx="0"/>
          </p:cNvCxnSpPr>
          <p:nvPr/>
        </p:nvCxnSpPr>
        <p:spPr>
          <a:xfrm rot="16200000" flipH="1">
            <a:off x="5365563" y="3917762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6" idx="3"/>
            <a:endCxn id="11" idx="0"/>
          </p:cNvCxnSpPr>
          <p:nvPr/>
        </p:nvCxnSpPr>
        <p:spPr>
          <a:xfrm rot="5400000">
            <a:off x="6096001" y="39177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6" idx="5"/>
            <a:endCxn id="13" idx="0"/>
          </p:cNvCxnSpPr>
          <p:nvPr/>
        </p:nvCxnSpPr>
        <p:spPr>
          <a:xfrm rot="16200000" flipH="1">
            <a:off x="6470463" y="39558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3" idx="5"/>
            <a:endCxn id="23" idx="0"/>
          </p:cNvCxnSpPr>
          <p:nvPr/>
        </p:nvCxnSpPr>
        <p:spPr>
          <a:xfrm rot="16200000" flipH="1">
            <a:off x="6699063" y="4413062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0" idx="5"/>
            <a:endCxn id="22" idx="0"/>
          </p:cNvCxnSpPr>
          <p:nvPr/>
        </p:nvCxnSpPr>
        <p:spPr>
          <a:xfrm rot="16200000" flipH="1">
            <a:off x="5556063" y="4489262"/>
            <a:ext cx="273237" cy="44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3"/>
            <a:endCxn id="21" idx="0"/>
          </p:cNvCxnSpPr>
          <p:nvPr/>
        </p:nvCxnSpPr>
        <p:spPr>
          <a:xfrm rot="5400000">
            <a:off x="4076701" y="4413063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8" idx="5"/>
            <a:endCxn id="20" idx="0"/>
          </p:cNvCxnSpPr>
          <p:nvPr/>
        </p:nvCxnSpPr>
        <p:spPr>
          <a:xfrm rot="16200000" flipH="1">
            <a:off x="4489263" y="4413062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3"/>
            <a:endCxn id="19" idx="0"/>
          </p:cNvCxnSpPr>
          <p:nvPr/>
        </p:nvCxnSpPr>
        <p:spPr>
          <a:xfrm rot="5400000">
            <a:off x="2857501" y="4413063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4" idx="3"/>
          </p:cNvCxnSpPr>
          <p:nvPr/>
        </p:nvCxnSpPr>
        <p:spPr>
          <a:xfrm rot="5400000">
            <a:off x="24003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4" idx="5"/>
          </p:cNvCxnSpPr>
          <p:nvPr/>
        </p:nvCxnSpPr>
        <p:spPr>
          <a:xfrm rot="16200000" flipH="1">
            <a:off x="2774763" y="4374962"/>
            <a:ext cx="1208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2" idx="5"/>
          </p:cNvCxnSpPr>
          <p:nvPr/>
        </p:nvCxnSpPr>
        <p:spPr>
          <a:xfrm rot="16200000" flipH="1">
            <a:off x="3270063" y="44130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9" idx="3"/>
          </p:cNvCxnSpPr>
          <p:nvPr/>
        </p:nvCxnSpPr>
        <p:spPr>
          <a:xfrm rot="5400000">
            <a:off x="2628901" y="49464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9" idx="5"/>
          </p:cNvCxnSpPr>
          <p:nvPr/>
        </p:nvCxnSpPr>
        <p:spPr>
          <a:xfrm rot="16200000" flipH="1">
            <a:off x="2965263" y="49464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" idx="3"/>
          </p:cNvCxnSpPr>
          <p:nvPr/>
        </p:nvCxnSpPr>
        <p:spPr>
          <a:xfrm rot="5400000">
            <a:off x="35433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7" idx="5"/>
          </p:cNvCxnSpPr>
          <p:nvPr/>
        </p:nvCxnSpPr>
        <p:spPr>
          <a:xfrm rot="16200000" flipH="1">
            <a:off x="3879663" y="44130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1" idx="3"/>
          </p:cNvCxnSpPr>
          <p:nvPr/>
        </p:nvCxnSpPr>
        <p:spPr>
          <a:xfrm rot="5400000">
            <a:off x="3848101" y="49464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1" idx="5"/>
          </p:cNvCxnSpPr>
          <p:nvPr/>
        </p:nvCxnSpPr>
        <p:spPr>
          <a:xfrm rot="16200000" flipH="1">
            <a:off x="4184463" y="49464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0" idx="3"/>
          </p:cNvCxnSpPr>
          <p:nvPr/>
        </p:nvCxnSpPr>
        <p:spPr>
          <a:xfrm rot="5400000">
            <a:off x="4457701" y="49464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0" idx="5"/>
          </p:cNvCxnSpPr>
          <p:nvPr/>
        </p:nvCxnSpPr>
        <p:spPr>
          <a:xfrm rot="16200000" flipH="1">
            <a:off x="4794063" y="49464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9" idx="5"/>
          </p:cNvCxnSpPr>
          <p:nvPr/>
        </p:nvCxnSpPr>
        <p:spPr>
          <a:xfrm rot="16200000" flipH="1">
            <a:off x="5098863" y="44130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9" idx="3"/>
          </p:cNvCxnSpPr>
          <p:nvPr/>
        </p:nvCxnSpPr>
        <p:spPr>
          <a:xfrm rot="5400000">
            <a:off x="47625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0" idx="3"/>
          </p:cNvCxnSpPr>
          <p:nvPr/>
        </p:nvCxnSpPr>
        <p:spPr>
          <a:xfrm rot="5400000">
            <a:off x="52959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22" idx="3"/>
          </p:cNvCxnSpPr>
          <p:nvPr/>
        </p:nvCxnSpPr>
        <p:spPr>
          <a:xfrm rot="5400000">
            <a:off x="5448301" y="49464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2" idx="5"/>
          </p:cNvCxnSpPr>
          <p:nvPr/>
        </p:nvCxnSpPr>
        <p:spPr>
          <a:xfrm rot="16200000" flipH="1">
            <a:off x="5784663" y="49464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11" idx="3"/>
          </p:cNvCxnSpPr>
          <p:nvPr/>
        </p:nvCxnSpPr>
        <p:spPr>
          <a:xfrm rot="5400000">
            <a:off x="58293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1" idx="5"/>
          </p:cNvCxnSpPr>
          <p:nvPr/>
        </p:nvCxnSpPr>
        <p:spPr>
          <a:xfrm rot="16200000" flipH="1">
            <a:off x="6165663" y="44130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13" idx="3"/>
          </p:cNvCxnSpPr>
          <p:nvPr/>
        </p:nvCxnSpPr>
        <p:spPr>
          <a:xfrm rot="5400000">
            <a:off x="6362701" y="44130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23" idx="3"/>
          </p:cNvCxnSpPr>
          <p:nvPr/>
        </p:nvCxnSpPr>
        <p:spPr>
          <a:xfrm rot="5400000">
            <a:off x="6667501" y="4946463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23" idx="5"/>
          </p:cNvCxnSpPr>
          <p:nvPr/>
        </p:nvCxnSpPr>
        <p:spPr>
          <a:xfrm rot="16200000" flipH="1">
            <a:off x="7003863" y="49464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Natural but bad insertion order: sorted.</a:t>
            </a:r>
          </a:p>
          <a:p>
            <a:pPr>
              <a:buNone/>
            </a:pPr>
            <a:r>
              <a:rPr lang="en-US" dirty="0" smtClean="0"/>
              <a:t>Insert A, B, C, D, E, F, G,…</a:t>
            </a:r>
          </a:p>
          <a:p>
            <a:pPr algn="r">
              <a:buNone/>
            </a:pPr>
            <a:r>
              <a:rPr lang="en-US" dirty="0" smtClean="0"/>
              <a:t>Depth of tree is </a:t>
            </a:r>
            <a:r>
              <a:rPr lang="en-US" i="1" dirty="0" smtClean="0"/>
              <a:t>n</a:t>
            </a:r>
            <a:r>
              <a:rPr lang="en-US" dirty="0" smtClean="0"/>
              <a:t> – 1.</a:t>
            </a:r>
          </a:p>
          <a:p>
            <a:pPr algn="r">
              <a:buNone/>
            </a:pPr>
            <a:r>
              <a:rPr lang="en-US" dirty="0" smtClean="0"/>
              <a:t>Worst-case access cost is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dirty="0" smtClean="0"/>
              <a:t>                                         = list!</a:t>
            </a:r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3000" y="2514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3124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362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4267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814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67200" y="5410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876800" y="5943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5" idx="5"/>
            <a:endCxn id="6" idx="1"/>
          </p:cNvCxnSpPr>
          <p:nvPr/>
        </p:nvCxnSpPr>
        <p:spPr>
          <a:xfrm rot="16200000" flipH="1">
            <a:off x="2245985" y="3541385"/>
            <a:ext cx="1562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5"/>
            <a:endCxn id="7" idx="1"/>
          </p:cNvCxnSpPr>
          <p:nvPr/>
        </p:nvCxnSpPr>
        <p:spPr>
          <a:xfrm rot="16200000" flipH="1">
            <a:off x="2817485" y="4112885"/>
            <a:ext cx="2324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5"/>
            <a:endCxn id="8" idx="1"/>
          </p:cNvCxnSpPr>
          <p:nvPr/>
        </p:nvCxnSpPr>
        <p:spPr>
          <a:xfrm rot="16200000" flipH="1">
            <a:off x="3465185" y="4684385"/>
            <a:ext cx="1562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9" idx="1"/>
          </p:cNvCxnSpPr>
          <p:nvPr/>
        </p:nvCxnSpPr>
        <p:spPr>
          <a:xfrm rot="16200000" flipH="1">
            <a:off x="4074785" y="5217785"/>
            <a:ext cx="2324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5"/>
            <a:endCxn id="10" idx="1"/>
          </p:cNvCxnSpPr>
          <p:nvPr/>
        </p:nvCxnSpPr>
        <p:spPr>
          <a:xfrm rot="16200000" flipH="1">
            <a:off x="4760585" y="5827385"/>
            <a:ext cx="1562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5"/>
            <a:endCxn id="5" idx="1"/>
          </p:cNvCxnSpPr>
          <p:nvPr/>
        </p:nvCxnSpPr>
        <p:spPr>
          <a:xfrm rot="16200000" flipH="1">
            <a:off x="1598285" y="2969885"/>
            <a:ext cx="2324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</p:cNvCxnSpPr>
          <p:nvPr/>
        </p:nvCxnSpPr>
        <p:spPr>
          <a:xfrm rot="5400000">
            <a:off x="990601" y="29698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</p:cNvCxnSpPr>
          <p:nvPr/>
        </p:nvCxnSpPr>
        <p:spPr>
          <a:xfrm rot="5400000">
            <a:off x="1600201" y="35794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</p:cNvCxnSpPr>
          <p:nvPr/>
        </p:nvCxnSpPr>
        <p:spPr>
          <a:xfrm rot="5400000">
            <a:off x="2209801" y="41128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</p:cNvCxnSpPr>
          <p:nvPr/>
        </p:nvCxnSpPr>
        <p:spPr>
          <a:xfrm rot="5400000">
            <a:off x="2819401" y="47224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</p:cNvCxnSpPr>
          <p:nvPr/>
        </p:nvCxnSpPr>
        <p:spPr>
          <a:xfrm rot="5400000">
            <a:off x="3429001" y="52558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3"/>
          </p:cNvCxnSpPr>
          <p:nvPr/>
        </p:nvCxnSpPr>
        <p:spPr>
          <a:xfrm rot="5400000">
            <a:off x="4114801" y="58654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</p:cNvCxnSpPr>
          <p:nvPr/>
        </p:nvCxnSpPr>
        <p:spPr>
          <a:xfrm rot="5400000">
            <a:off x="4724401" y="6398885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5"/>
          </p:cNvCxnSpPr>
          <p:nvPr/>
        </p:nvCxnSpPr>
        <p:spPr>
          <a:xfrm rot="16200000" flipH="1">
            <a:off x="5332085" y="6398884"/>
            <a:ext cx="230515" cy="2305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Dictionary</a:t>
            </a:r>
            <a:r>
              <a:rPr lang="en-US" dirty="0" smtClean="0"/>
              <a:t>: contains a set </a:t>
            </a:r>
            <a:r>
              <a:rPr lang="en-US" i="1" dirty="0" smtClean="0"/>
              <a:t>S</a:t>
            </a:r>
            <a:r>
              <a:rPr lang="en-US" dirty="0" smtClean="0"/>
              <a:t> of items, each with   </a:t>
            </a:r>
          </a:p>
          <a:p>
            <a:pPr>
              <a:buNone/>
            </a:pPr>
            <a:r>
              <a:rPr lang="en-US" dirty="0" smtClean="0"/>
              <a:t>       associated information.</a:t>
            </a:r>
          </a:p>
          <a:p>
            <a:pPr>
              <a:buNone/>
            </a:pPr>
            <a:r>
              <a:rPr lang="en-US" b="1" dirty="0" smtClean="0"/>
              <a:t>Operations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Access(</a:t>
            </a:r>
            <a:r>
              <a:rPr lang="en-US" i="1" dirty="0" smtClean="0"/>
              <a:t>x</a:t>
            </a:r>
            <a:r>
              <a:rPr lang="en-US" dirty="0" smtClean="0"/>
              <a:t>): Determine if </a:t>
            </a:r>
            <a:r>
              <a:rPr lang="en-US" i="1" dirty="0" smtClean="0"/>
              <a:t>x</a:t>
            </a:r>
            <a:r>
              <a:rPr lang="en-US" dirty="0" smtClean="0"/>
              <a:t> is in </a:t>
            </a:r>
            <a:r>
              <a:rPr lang="en-US" i="1" dirty="0" smtClean="0"/>
              <a:t>S</a:t>
            </a:r>
            <a:r>
              <a:rPr lang="en-US" dirty="0" smtClean="0"/>
              <a:t>.  If so,</a:t>
            </a:r>
          </a:p>
          <a:p>
            <a:pPr>
              <a:buNone/>
            </a:pPr>
            <a:r>
              <a:rPr lang="en-US" dirty="0" smtClean="0"/>
              <a:t>           return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information.</a:t>
            </a:r>
          </a:p>
          <a:p>
            <a:pPr>
              <a:buNone/>
            </a:pPr>
            <a:r>
              <a:rPr lang="en-US" dirty="0" smtClean="0"/>
              <a:t>       Insert(</a:t>
            </a:r>
            <a:r>
              <a:rPr lang="en-US" i="1" dirty="0" smtClean="0"/>
              <a:t>x</a:t>
            </a:r>
            <a:r>
              <a:rPr lang="en-US" dirty="0" smtClean="0"/>
              <a:t>):(</a:t>
            </a:r>
            <a:r>
              <a:rPr lang="en-US" i="1" dirty="0" smtClean="0"/>
              <a:t>x</a:t>
            </a:r>
            <a:r>
              <a:rPr lang="en-US" dirty="0" smtClean="0"/>
              <a:t> not in </a:t>
            </a:r>
            <a:r>
              <a:rPr lang="en-US" i="1" dirty="0" smtClean="0"/>
              <a:t>S</a:t>
            </a:r>
            <a:r>
              <a:rPr lang="en-US" dirty="0" smtClean="0"/>
              <a:t>) Insert </a:t>
            </a:r>
            <a:r>
              <a:rPr lang="en-US" i="1" dirty="0" smtClean="0"/>
              <a:t>x</a:t>
            </a:r>
            <a:r>
              <a:rPr lang="en-US" dirty="0" smtClean="0"/>
              <a:t> and its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information.</a:t>
            </a:r>
          </a:p>
          <a:p>
            <a:pPr>
              <a:buNone/>
            </a:pPr>
            <a:r>
              <a:rPr lang="en-US" dirty="0" smtClean="0"/>
              <a:t>       Delete(</a:t>
            </a:r>
            <a:r>
              <a:rPr lang="en-US" i="1" dirty="0" smtClean="0"/>
              <a:t>x</a:t>
            </a:r>
            <a:r>
              <a:rPr lang="en-US" dirty="0" smtClean="0"/>
              <a:t>):(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) Delete </a:t>
            </a:r>
            <a:r>
              <a:rPr lang="en-US" i="1" dirty="0" smtClean="0"/>
              <a:t>x</a:t>
            </a:r>
            <a:r>
              <a:rPr lang="en-US" dirty="0" smtClean="0"/>
              <a:t> and its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information.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Universe of items (or of access keys or index values) is totally ordered, allowing binary comparison</a:t>
            </a:r>
          </a:p>
          <a:p>
            <a:pPr>
              <a:buNone/>
            </a:pPr>
            <a:r>
              <a:rPr lang="en-US" dirty="0" smtClean="0"/>
              <a:t>Binary search: Maintain </a:t>
            </a:r>
            <a:r>
              <a:rPr lang="en-US" i="1" dirty="0" smtClean="0"/>
              <a:t>S</a:t>
            </a:r>
            <a:r>
              <a:rPr lang="en-US" dirty="0" smtClean="0"/>
              <a:t> in sorted order.</a:t>
            </a:r>
          </a:p>
          <a:p>
            <a:pPr>
              <a:buNone/>
            </a:pPr>
            <a:r>
              <a:rPr lang="en-US" dirty="0" smtClean="0"/>
              <a:t>To find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If </a:t>
            </a:r>
            <a:r>
              <a:rPr lang="en-US" i="1" dirty="0" smtClean="0"/>
              <a:t>S</a:t>
            </a:r>
            <a:r>
              <a:rPr lang="en-US" dirty="0" smtClean="0"/>
              <a:t> empty, stop (failure).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If </a:t>
            </a:r>
            <a:r>
              <a:rPr lang="en-US" i="1" dirty="0" smtClean="0"/>
              <a:t>S</a:t>
            </a:r>
            <a:r>
              <a:rPr lang="en-US" dirty="0" smtClean="0"/>
              <a:t> non-empty, compare </a:t>
            </a:r>
            <a:r>
              <a:rPr lang="en-US" i="1" dirty="0" smtClean="0"/>
              <a:t>x</a:t>
            </a:r>
            <a:r>
              <a:rPr lang="en-US" dirty="0" smtClean="0"/>
              <a:t> to some item </a:t>
            </a:r>
            <a:r>
              <a:rPr lang="en-US" i="1" dirty="0" smtClean="0"/>
              <a:t>y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.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dirty="0" smtClean="0"/>
              <a:t>, stop (success).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i="1" dirty="0" smtClean="0"/>
              <a:t>x</a:t>
            </a:r>
            <a:r>
              <a:rPr lang="en-US" dirty="0" smtClean="0"/>
              <a:t> &lt; </a:t>
            </a:r>
            <a:r>
              <a:rPr lang="en-US" i="1" dirty="0" smtClean="0"/>
              <a:t>y</a:t>
            </a:r>
            <a:r>
              <a:rPr lang="en-US" dirty="0" smtClean="0"/>
              <a:t>, search in {</a:t>
            </a:r>
            <a:r>
              <a:rPr lang="en-US" i="1" dirty="0" smtClean="0"/>
              <a:t>z</a:t>
            </a:r>
            <a:r>
              <a:rPr lang="en-US" dirty="0" smtClean="0"/>
              <a:t> in </a:t>
            </a:r>
            <a:r>
              <a:rPr lang="en-US" i="1" dirty="0" err="1" smtClean="0"/>
              <a:t>S</a:t>
            </a:r>
            <a:r>
              <a:rPr lang="en-US" dirty="0" err="1" smtClean="0"/>
              <a:t>|</a:t>
            </a:r>
            <a:r>
              <a:rPr lang="en-US" i="1" dirty="0" err="1" smtClean="0"/>
              <a:t>z</a:t>
            </a:r>
            <a:r>
              <a:rPr lang="en-US" dirty="0" smtClean="0"/>
              <a:t> &lt; </a:t>
            </a:r>
            <a:r>
              <a:rPr lang="en-US" i="1" dirty="0" smtClean="0"/>
              <a:t>y</a:t>
            </a:r>
            <a:r>
              <a:rPr lang="en-US" dirty="0" smtClean="0"/>
              <a:t>}.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i="1" dirty="0" smtClean="0"/>
              <a:t>y</a:t>
            </a:r>
            <a:r>
              <a:rPr lang="en-US" dirty="0" smtClean="0"/>
              <a:t>, search in {</a:t>
            </a:r>
            <a:r>
              <a:rPr lang="en-US" i="1" dirty="0" smtClean="0"/>
              <a:t>z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| </a:t>
            </a:r>
            <a:r>
              <a:rPr lang="en-US" i="1" dirty="0" smtClean="0"/>
              <a:t>z</a:t>
            </a:r>
            <a:r>
              <a:rPr lang="en-US" dirty="0" smtClean="0"/>
              <a:t> &gt; </a:t>
            </a:r>
            <a:r>
              <a:rPr lang="en-US" i="1" dirty="0" smtClean="0"/>
              <a:t>y</a:t>
            </a:r>
            <a:r>
              <a:rPr lang="en-US" dirty="0" smtClean="0"/>
              <a:t>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Implementation:</a:t>
            </a:r>
            <a:br>
              <a:rPr lang="en-US" dirty="0" smtClean="0"/>
            </a:br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" name="Oval 6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" name="Oval 9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43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4" idx="3"/>
            <a:endCxn id="10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  <a:endCxn id="11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5"/>
            <a:endCxn id="12" idx="1"/>
          </p:cNvCxnSpPr>
          <p:nvPr/>
        </p:nvCxnSpPr>
        <p:spPr>
          <a:xfrm rot="16200000" flipH="1">
            <a:off x="3960485" y="33508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5"/>
            <a:endCxn id="7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5"/>
            <a:endCxn id="8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9" idx="7"/>
          </p:cNvCxnSpPr>
          <p:nvPr/>
        </p:nvCxnSpPr>
        <p:spPr>
          <a:xfrm rot="5400000">
            <a:off x="5941685" y="4189085"/>
            <a:ext cx="3848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</p:cNvCxnSpPr>
          <p:nvPr/>
        </p:nvCxnSpPr>
        <p:spPr>
          <a:xfrm rot="5400000">
            <a:off x="2057401" y="4265285"/>
            <a:ext cx="4591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</p:cNvCxnSpPr>
          <p:nvPr/>
        </p:nvCxnSpPr>
        <p:spPr>
          <a:xfrm rot="16200000" flipH="1">
            <a:off x="2855585" y="4303384"/>
            <a:ext cx="4591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</p:cNvCxnSpPr>
          <p:nvPr/>
        </p:nvCxnSpPr>
        <p:spPr>
          <a:xfrm rot="5400000">
            <a:off x="4000501" y="4227185"/>
            <a:ext cx="4591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5"/>
          </p:cNvCxnSpPr>
          <p:nvPr/>
        </p:nvCxnSpPr>
        <p:spPr>
          <a:xfrm rot="16200000" flipH="1">
            <a:off x="4722485" y="4265284"/>
            <a:ext cx="4591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3"/>
          </p:cNvCxnSpPr>
          <p:nvPr/>
        </p:nvCxnSpPr>
        <p:spPr>
          <a:xfrm rot="5400000">
            <a:off x="5105401" y="33508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3"/>
          </p:cNvCxnSpPr>
          <p:nvPr/>
        </p:nvCxnSpPr>
        <p:spPr>
          <a:xfrm rot="5400000">
            <a:off x="5029201" y="5027285"/>
            <a:ext cx="4591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5"/>
          </p:cNvCxnSpPr>
          <p:nvPr/>
        </p:nvCxnSpPr>
        <p:spPr>
          <a:xfrm rot="16200000" flipH="1">
            <a:off x="5789285" y="5103484"/>
            <a:ext cx="5353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5"/>
          </p:cNvCxnSpPr>
          <p:nvPr/>
        </p:nvCxnSpPr>
        <p:spPr>
          <a:xfrm rot="16200000" flipH="1">
            <a:off x="6779885" y="4265284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Binary tree</a:t>
            </a:r>
            <a:r>
              <a:rPr lang="en-US" dirty="0" smtClean="0"/>
              <a:t>: Each node </a:t>
            </a:r>
            <a:r>
              <a:rPr lang="en-US" i="1" dirty="0" smtClean="0"/>
              <a:t>x</a:t>
            </a:r>
            <a:r>
              <a:rPr lang="en-US" dirty="0" smtClean="0"/>
              <a:t> has a left child 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and a right child 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either or both of which can be </a:t>
            </a:r>
            <a:r>
              <a:rPr lang="en-US" i="1" dirty="0" smtClean="0"/>
              <a:t>null</a:t>
            </a:r>
            <a:r>
              <a:rPr lang="en-US" dirty="0" smtClean="0"/>
              <a:t>.  Node </a:t>
            </a:r>
            <a:r>
              <a:rPr lang="en-US" i="1" dirty="0" smtClean="0"/>
              <a:t>x</a:t>
            </a:r>
            <a:r>
              <a:rPr lang="en-US" dirty="0" smtClean="0"/>
              <a:t> is the </a:t>
            </a:r>
            <a:r>
              <a:rPr lang="en-US" i="1" dirty="0" smtClean="0"/>
              <a:t>parent</a:t>
            </a:r>
            <a:r>
              <a:rPr lang="en-US" dirty="0" smtClean="0"/>
              <a:t> of both of its children: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=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A node is </a:t>
            </a:r>
            <a:r>
              <a:rPr lang="en-US" i="1" dirty="0" smtClean="0"/>
              <a:t>binary</a:t>
            </a:r>
            <a:r>
              <a:rPr lang="en-US" dirty="0" smtClean="0"/>
              <a:t>, </a:t>
            </a:r>
            <a:r>
              <a:rPr lang="en-US" i="1" dirty="0" smtClean="0"/>
              <a:t>unary</a:t>
            </a:r>
            <a:r>
              <a:rPr lang="en-US" dirty="0" smtClean="0"/>
              <a:t>, or a </a:t>
            </a:r>
            <a:r>
              <a:rPr lang="en-US" i="1" dirty="0" smtClean="0"/>
              <a:t>leaf</a:t>
            </a:r>
            <a:r>
              <a:rPr lang="en-US" dirty="0" smtClean="0"/>
              <a:t> if it has 0, 1, or 2 null children, respectively.</a:t>
            </a:r>
          </a:p>
          <a:p>
            <a:pPr>
              <a:buNone/>
            </a:pPr>
            <a:r>
              <a:rPr lang="en-US" i="1" dirty="0" smtClean="0"/>
              <a:t>n</a:t>
            </a:r>
            <a:r>
              <a:rPr lang="en-US" dirty="0" smtClean="0"/>
              <a:t> = #(non-null) nodes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Binary Tree Parameters</a:t>
            </a:r>
          </a:p>
          <a:p>
            <a:pPr>
              <a:buNone/>
            </a:pPr>
            <a:r>
              <a:rPr lang="en-US" b="1" i="1" dirty="0" smtClean="0"/>
              <a:t>Depth</a:t>
            </a:r>
            <a:r>
              <a:rPr lang="en-US" dirty="0" smtClean="0"/>
              <a:t> (path length from top): </a:t>
            </a:r>
          </a:p>
          <a:p>
            <a:pPr>
              <a:buNone/>
            </a:pPr>
            <a:r>
              <a:rPr lang="en-US" i="1" dirty="0" smtClean="0"/>
              <a:t>    d</a:t>
            </a:r>
            <a:r>
              <a:rPr lang="en-US" dirty="0" smtClean="0"/>
              <a:t>(</a:t>
            </a:r>
            <a:r>
              <a:rPr lang="en-US" i="1" dirty="0" smtClean="0"/>
              <a:t>root</a:t>
            </a:r>
            <a:r>
              <a:rPr lang="en-US" dirty="0" smtClean="0"/>
              <a:t>) = 0</a:t>
            </a:r>
          </a:p>
          <a:p>
            <a:pPr>
              <a:buNone/>
            </a:pPr>
            <a:r>
              <a:rPr lang="en-US" i="1" dirty="0" smtClean="0"/>
              <a:t>    d</a:t>
            </a:r>
            <a:r>
              <a:rPr lang="en-US" dirty="0" smtClean="0"/>
              <a:t>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=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=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</a:t>
            </a:r>
          </a:p>
          <a:p>
            <a:pPr>
              <a:buNone/>
            </a:pPr>
            <a:r>
              <a:rPr lang="en-US" b="1" i="1" dirty="0" smtClean="0"/>
              <a:t>Height</a:t>
            </a:r>
            <a:r>
              <a:rPr lang="en-US" dirty="0" smtClean="0"/>
              <a:t> (path length to bottom):</a:t>
            </a:r>
          </a:p>
          <a:p>
            <a:pPr>
              <a:buNone/>
            </a:pPr>
            <a:r>
              <a:rPr lang="en-US" i="1" dirty="0" smtClean="0"/>
              <a:t>    h</a:t>
            </a:r>
            <a:r>
              <a:rPr lang="en-US" dirty="0" smtClean="0"/>
              <a:t>(null) = –1</a:t>
            </a:r>
          </a:p>
          <a:p>
            <a:pPr>
              <a:buNone/>
            </a:pPr>
            <a:r>
              <a:rPr lang="en-US" i="1" dirty="0" smtClean="0"/>
              <a:t>    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1 + max{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)),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))}</a:t>
            </a:r>
          </a:p>
          <a:p>
            <a:pPr>
              <a:buNone/>
            </a:pPr>
            <a:r>
              <a:rPr lang="en-US" b="1" i="1" dirty="0" smtClean="0"/>
              <a:t>Size</a:t>
            </a:r>
            <a:r>
              <a:rPr lang="en-US" b="1" dirty="0" smtClean="0"/>
              <a:t> </a:t>
            </a:r>
            <a:r>
              <a:rPr lang="en-US" dirty="0" smtClean="0"/>
              <a:t>(number of nodes in </a:t>
            </a:r>
            <a:r>
              <a:rPr lang="en-US" dirty="0" err="1" smtClean="0"/>
              <a:t>subtree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i="1" dirty="0" smtClean="0"/>
              <a:t>    s</a:t>
            </a:r>
            <a:r>
              <a:rPr lang="en-US" dirty="0" smtClean="0"/>
              <a:t>(null) = 0</a:t>
            </a:r>
          </a:p>
          <a:p>
            <a:pPr>
              <a:buNone/>
            </a:pPr>
            <a:r>
              <a:rPr lang="en-US" i="1" dirty="0" smtClean="0"/>
              <a:t>    s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1 +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+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Binary tree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At a minimum, each node contains pointers to its left and right children.</a:t>
            </a:r>
          </a:p>
          <a:p>
            <a:pPr>
              <a:buNone/>
            </a:pPr>
            <a:r>
              <a:rPr lang="en-US" dirty="0" smtClean="0"/>
              <a:t>Depending on the application, each node </a:t>
            </a:r>
            <a:r>
              <a:rPr lang="en-US" i="1" dirty="0" smtClean="0"/>
              <a:t>x</a:t>
            </a:r>
            <a:r>
              <a:rPr lang="en-US" dirty="0" smtClean="0"/>
              <a:t> holds additional information, e.g. an item and its associated data; a pointer to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); </a:t>
            </a:r>
            <a:r>
              <a:rPr lang="en-US" i="1" dirty="0" smtClean="0"/>
              <a:t>size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Search Tree:</a:t>
            </a:r>
            <a:br>
              <a:rPr lang="en-US" dirty="0" smtClean="0"/>
            </a:br>
            <a:r>
              <a:rPr lang="en-US" dirty="0" smtClean="0"/>
              <a:t>Internal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200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Items (key plus data) in nodes, one per node, in </a:t>
            </a:r>
            <a:r>
              <a:rPr lang="en-US" i="1" dirty="0" smtClean="0"/>
              <a:t>symmetric order </a:t>
            </a:r>
            <a:r>
              <a:rPr lang="en-US" dirty="0" smtClean="0"/>
              <a:t>(</a:t>
            </a:r>
            <a:r>
              <a:rPr lang="en-US" i="1" dirty="0" smtClean="0"/>
              <a:t>in-order</a:t>
            </a:r>
            <a:r>
              <a:rPr lang="en-US" dirty="0" smtClean="0"/>
              <a:t>): items in left </a:t>
            </a:r>
            <a:r>
              <a:rPr lang="en-US" dirty="0" err="1" smtClean="0"/>
              <a:t>subtree</a:t>
            </a:r>
            <a:r>
              <a:rPr lang="en-US" dirty="0" smtClean="0"/>
              <a:t> are less, items in right </a:t>
            </a:r>
            <a:r>
              <a:rPr lang="en-US" dirty="0" err="1" smtClean="0"/>
              <a:t>subtree</a:t>
            </a:r>
            <a:r>
              <a:rPr lang="en-US" dirty="0" smtClean="0"/>
              <a:t> are greater.</a:t>
            </a:r>
          </a:p>
          <a:p>
            <a:pPr>
              <a:buNone/>
            </a:pPr>
            <a:r>
              <a:rPr lang="en-US" dirty="0" smtClean="0"/>
              <a:t>To find an item takes O(</a:t>
            </a:r>
            <a:r>
              <a:rPr lang="en-US" i="1" dirty="0" smtClean="0"/>
              <a:t>d</a:t>
            </a:r>
            <a:r>
              <a:rPr lang="en-US" dirty="0" smtClean="0"/>
              <a:t> + 1) time, where </a:t>
            </a:r>
            <a:r>
              <a:rPr lang="en-US" i="1" dirty="0" smtClean="0"/>
              <a:t>d</a:t>
            </a:r>
            <a:r>
              <a:rPr lang="en-US" dirty="0" smtClean="0"/>
              <a:t> = depth of item’s node, or of null node reached by search if item is not in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Search Tree</a:t>
            </a:r>
            <a:br>
              <a:rPr lang="en-US" dirty="0" smtClean="0"/>
            </a:br>
            <a:r>
              <a:rPr lang="en-US" dirty="0" smtClean="0"/>
              <a:t>Internal representation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" name="Oval 6"/>
          <p:cNvSpPr/>
          <p:nvPr/>
        </p:nvSpPr>
        <p:spPr>
          <a:xfrm>
            <a:off x="5410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3246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" name="Oval 9"/>
          <p:cNvSpPr/>
          <p:nvPr/>
        </p:nvSpPr>
        <p:spPr>
          <a:xfrm>
            <a:off x="35052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43400" y="3733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4" idx="3"/>
            <a:endCxn id="10" idx="7"/>
          </p:cNvCxnSpPr>
          <p:nvPr/>
        </p:nvCxnSpPr>
        <p:spPr>
          <a:xfrm rot="5400000">
            <a:off x="3998585" y="2474585"/>
            <a:ext cx="4610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  <a:endCxn id="11" idx="7"/>
          </p:cNvCxnSpPr>
          <p:nvPr/>
        </p:nvCxnSpPr>
        <p:spPr>
          <a:xfrm rot="5400000">
            <a:off x="2969885" y="32746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5"/>
            <a:endCxn id="12" idx="1"/>
          </p:cNvCxnSpPr>
          <p:nvPr/>
        </p:nvCxnSpPr>
        <p:spPr>
          <a:xfrm rot="16200000" flipH="1">
            <a:off x="3960485" y="33508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5"/>
            <a:endCxn id="7" idx="1"/>
          </p:cNvCxnSpPr>
          <p:nvPr/>
        </p:nvCxnSpPr>
        <p:spPr>
          <a:xfrm rot="16200000" flipH="1">
            <a:off x="4951085" y="24364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5"/>
            <a:endCxn id="8" idx="1"/>
          </p:cNvCxnSpPr>
          <p:nvPr/>
        </p:nvCxnSpPr>
        <p:spPr>
          <a:xfrm rot="16200000" flipH="1">
            <a:off x="5865485" y="33508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9" idx="7"/>
          </p:cNvCxnSpPr>
          <p:nvPr/>
        </p:nvCxnSpPr>
        <p:spPr>
          <a:xfrm rot="5400000">
            <a:off x="5941685" y="4189085"/>
            <a:ext cx="3848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</p:cNvCxnSpPr>
          <p:nvPr/>
        </p:nvCxnSpPr>
        <p:spPr>
          <a:xfrm rot="5400000">
            <a:off x="2057401" y="4265285"/>
            <a:ext cx="4591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</p:cNvCxnSpPr>
          <p:nvPr/>
        </p:nvCxnSpPr>
        <p:spPr>
          <a:xfrm rot="16200000" flipH="1">
            <a:off x="2855585" y="4303384"/>
            <a:ext cx="4591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</p:cNvCxnSpPr>
          <p:nvPr/>
        </p:nvCxnSpPr>
        <p:spPr>
          <a:xfrm rot="5400000">
            <a:off x="4000501" y="4227185"/>
            <a:ext cx="4591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5"/>
          </p:cNvCxnSpPr>
          <p:nvPr/>
        </p:nvCxnSpPr>
        <p:spPr>
          <a:xfrm rot="16200000" flipH="1">
            <a:off x="4722485" y="4265284"/>
            <a:ext cx="459115" cy="306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3"/>
          </p:cNvCxnSpPr>
          <p:nvPr/>
        </p:nvCxnSpPr>
        <p:spPr>
          <a:xfrm rot="5400000">
            <a:off x="5105401" y="3350885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3"/>
          </p:cNvCxnSpPr>
          <p:nvPr/>
        </p:nvCxnSpPr>
        <p:spPr>
          <a:xfrm rot="5400000">
            <a:off x="5029201" y="5027285"/>
            <a:ext cx="4591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5"/>
          </p:cNvCxnSpPr>
          <p:nvPr/>
        </p:nvCxnSpPr>
        <p:spPr>
          <a:xfrm rot="16200000" flipH="1">
            <a:off x="5789285" y="5103484"/>
            <a:ext cx="5353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5"/>
          </p:cNvCxnSpPr>
          <p:nvPr/>
        </p:nvCxnSpPr>
        <p:spPr>
          <a:xfrm rot="16200000" flipH="1">
            <a:off x="6779885" y="4265284"/>
            <a:ext cx="3829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815</Words>
  <Application>Microsoft Office PowerPoint</Application>
  <PresentationFormat>On-screen Show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Binary Search Trees</vt:lpstr>
      <vt:lpstr>PowerPoint Presentation</vt:lpstr>
      <vt:lpstr>Binary Search</vt:lpstr>
      <vt:lpstr>Implementation: Binary Search Tree</vt:lpstr>
      <vt:lpstr>PowerPoint Presentation</vt:lpstr>
      <vt:lpstr>PowerPoint Presentation</vt:lpstr>
      <vt:lpstr>Binary tree representation</vt:lpstr>
      <vt:lpstr>Binary Search Tree: Internal representation</vt:lpstr>
      <vt:lpstr>Binary Search Tree Internal representation</vt:lpstr>
      <vt:lpstr>Binary Search Tree: External representation</vt:lpstr>
      <vt:lpstr>Binary Search Tree External representation</vt:lpstr>
      <vt:lpstr>Insertion (internal)</vt:lpstr>
      <vt:lpstr>Deletion </vt:lpstr>
      <vt:lpstr>PowerPoint Presentation</vt:lpstr>
      <vt:lpstr>PowerPoint Presentation</vt:lpstr>
      <vt:lpstr>PowerPoint Presentation</vt:lpstr>
      <vt:lpstr>PowerPoint Presentation</vt:lpstr>
      <vt:lpstr>Best case</vt:lpstr>
      <vt:lpstr>Worst case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Tarjan</dc:creator>
  <cp:lastModifiedBy>Else Magård</cp:lastModifiedBy>
  <cp:revision>205</cp:revision>
  <dcterms:created xsi:type="dcterms:W3CDTF">2011-02-04T21:30:58Z</dcterms:created>
  <dcterms:modified xsi:type="dcterms:W3CDTF">2013-08-23T15:30:27Z</dcterms:modified>
</cp:coreProperties>
</file>